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Layouts/slideLayout4.xml" ContentType="application/vnd.openxmlformats-officedocument.presentationml.slideLayout+xml"/>
  <Override PartName="/ppt/revisionInfo.xml" ContentType="application/vnd.ms-powerpoint.revisioninfo+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Slides/notesSlide4.xml" ContentType="application/vnd.openxmlformats-officedocument.presentationml.notesSlide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3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5.xml" ContentType="application/vnd.openxmlformats-officedocument.presentationml.slide+xml"/>
  <Override PartName="/ppt/theme/theme3.xml" ContentType="application/vnd.openxmlformats-officedocument.theme+xml"/>
  <Override PartName="/ppt/notesSlides/notesSlide8.xml" ContentType="application/vnd.openxmlformats-officedocument.presentationml.notesSlide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1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8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5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0" r:id="rId7"/>
    <p:sldId id="261" r:id="rId8"/>
    <p:sldId id="269" r:id="rId9"/>
    <p:sldId id="262" r:id="rId10"/>
    <p:sldId id="263" r:id="rId11"/>
    <p:sldId id="264" r:id="rId12"/>
    <p:sldId id="270" r:id="rId13"/>
    <p:sldId id="268" r:id="rId14"/>
    <p:sldId id="271" r:id="rId15"/>
  </p:sldIdLst>
  <p:sldSz cx="9144000" cy="5143500" type="screen16x9"/>
  <p:notesSz cx="6858000" cy="9144000"/>
  <p:embeddedFontLst>
    <p:embeddedFont>
      <p:font typeface="Barlow" panose="00000500000000000000" pitchFamily="2" charset="0"/>
      <p:regular r:id="rId17"/>
      <p:bold r:id="rId18"/>
      <p:italic r:id="rId19"/>
      <p:boldItalic r:id="rId20"/>
    </p:embeddedFont>
    <p:embeddedFont>
      <p:font typeface="EB Garamond" panose="00000500000000000000" pitchFamily="2" charset="0"/>
      <p:regular r:id="rId21"/>
      <p:bold r:id="rId22"/>
      <p:italic r:id="rId23"/>
      <p:boldItalic r:id="rId24"/>
    </p:embeddedFont>
    <p:embeddedFont>
      <p:font typeface="EB Garamond SemiBold" panose="020F0502020204030204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ACF6A6-1593-9A46-8C47-3090D797D871}" v="170" dt="2026-04-03T20:32:59.858"/>
    <p1510:client id="{CD6F048F-DB9D-5F5E-352E-A5CE2E2161B2}" v="346" dt="2026-04-02T17:47:54.9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48"/>
  </p:normalViewPr>
  <p:slideViewPr>
    <p:cSldViewPr snapToGrid="0">
      <p:cViewPr varScale="1">
        <p:scale>
          <a:sx n="155" d="100"/>
          <a:sy n="155" d="100"/>
        </p:scale>
        <p:origin x="62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dcf04f93cf_2_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3dcf04f93cf_2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dcde462a6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dcde462a6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dcf04f93c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dcf04f93c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dcf32d04a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dcf32d04a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Could expand this into two slides if needed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dcf32d04a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dcf32d04a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Could expand this into two slides if needed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dcf32d04a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dcf32d04a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dcf32d04a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dcf32d04a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>
          <a:extLst>
            <a:ext uri="{FF2B5EF4-FFF2-40B4-BE49-F238E27FC236}">
              <a16:creationId xmlns:a16="http://schemas.microsoft.com/office/drawing/2014/main" id="{D42A173E-5A3A-A72A-F466-E13BB8950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dcf32d04a2_0_23:notes">
            <a:extLst>
              <a:ext uri="{FF2B5EF4-FFF2-40B4-BE49-F238E27FC236}">
                <a16:creationId xmlns:a16="http://schemas.microsoft.com/office/drawing/2014/main" id="{C39D1BD6-DEE0-574F-3BA1-620DEE2AD6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dcf32d04a2_0_23:notes">
            <a:extLst>
              <a:ext uri="{FF2B5EF4-FFF2-40B4-BE49-F238E27FC236}">
                <a16:creationId xmlns:a16="http://schemas.microsoft.com/office/drawing/2014/main" id="{55E17227-E947-6D50-DD00-D8BB2307F3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490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dcf32d04a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dcf32d04a2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dcf32d04a2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dcf32d04a2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 and Eagle Slide">
  <p:cSld name="Bar and Eagle Sli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7"/>
          <p:cNvSpPr/>
          <p:nvPr/>
        </p:nvSpPr>
        <p:spPr>
          <a:xfrm rot="5400000">
            <a:off x="4523015" y="-4523013"/>
            <a:ext cx="97972" cy="9144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27" descr="Embry-Riddle wordmark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88406" y="249509"/>
            <a:ext cx="1371600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Slide">
  <p:cSld name="Blue Slide">
    <p:bg>
      <p:bgPr>
        <a:solidFill>
          <a:srgbClr val="00509A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/>
          <p:nvPr/>
        </p:nvSpPr>
        <p:spPr>
          <a:xfrm rot="5400000">
            <a:off x="2000251" y="-2000248"/>
            <a:ext cx="5143500" cy="9143999"/>
          </a:xfrm>
          <a:prstGeom prst="rect">
            <a:avLst/>
          </a:prstGeom>
          <a:solidFill>
            <a:srgbClr val="00509A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y Slide">
  <p:cSld name="Grey Slid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9"/>
          <p:cNvSpPr/>
          <p:nvPr/>
        </p:nvSpPr>
        <p:spPr>
          <a:xfrm rot="5400000">
            <a:off x="2000251" y="-2000248"/>
            <a:ext cx="5143500" cy="9143999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hoto Slide">
  <p:cSld name="Full Photo Slide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0"/>
          <p:cNvSpPr>
            <a:spLocks noGrp="1"/>
          </p:cNvSpPr>
          <p:nvPr>
            <p:ph type="pic" idx="2"/>
          </p:nvPr>
        </p:nvSpPr>
        <p:spPr>
          <a:xfrm>
            <a:off x="0" y="97973"/>
            <a:ext cx="9143999" cy="5045526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30"/>
          <p:cNvSpPr/>
          <p:nvPr/>
        </p:nvSpPr>
        <p:spPr>
          <a:xfrm rot="5400000">
            <a:off x="4523015" y="-4523013"/>
            <a:ext cx="97972" cy="9144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Left">
  <p:cSld name="Picture Lef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1"/>
          <p:cNvSpPr>
            <a:spLocks noGrp="1"/>
          </p:cNvSpPr>
          <p:nvPr>
            <p:ph type="pic" idx="2"/>
          </p:nvPr>
        </p:nvSpPr>
        <p:spPr>
          <a:xfrm>
            <a:off x="0" y="97974"/>
            <a:ext cx="4572000" cy="5045526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31"/>
          <p:cNvSpPr/>
          <p:nvPr/>
        </p:nvSpPr>
        <p:spPr>
          <a:xfrm rot="5400000">
            <a:off x="4523015" y="-4523013"/>
            <a:ext cx="97972" cy="9144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31" descr="Embry-Riddle wordmark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88406" y="249509"/>
            <a:ext cx="1371600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Right">
  <p:cSld name="Picture Righ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2"/>
          <p:cNvSpPr>
            <a:spLocks noGrp="1"/>
          </p:cNvSpPr>
          <p:nvPr>
            <p:ph type="pic" idx="2"/>
          </p:nvPr>
        </p:nvSpPr>
        <p:spPr>
          <a:xfrm>
            <a:off x="4572000" y="97974"/>
            <a:ext cx="4572000" cy="5045526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32"/>
          <p:cNvSpPr/>
          <p:nvPr/>
        </p:nvSpPr>
        <p:spPr>
          <a:xfrm rot="5400000">
            <a:off x="4523015" y="-4523013"/>
            <a:ext cx="97972" cy="9144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32" descr="Embry-Riddle wordmar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9572" y="249509"/>
            <a:ext cx="1371600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y Bottom">
  <p:cSld name="Grey Bottom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/>
          <p:nvPr/>
        </p:nvSpPr>
        <p:spPr>
          <a:xfrm>
            <a:off x="3116" y="1812472"/>
            <a:ext cx="9140884" cy="333102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33"/>
          <p:cNvSpPr/>
          <p:nvPr/>
        </p:nvSpPr>
        <p:spPr>
          <a:xfrm rot="5400000">
            <a:off x="4523015" y="-4523013"/>
            <a:ext cx="97972" cy="9144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33" descr="Embry-Riddle wordmar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88406" y="249509"/>
            <a:ext cx="1371600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Grid 2">
  <p:cSld name="Photo Grid 2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4"/>
          <p:cNvSpPr>
            <a:spLocks noGrp="1"/>
          </p:cNvSpPr>
          <p:nvPr>
            <p:ph type="pic" idx="2"/>
          </p:nvPr>
        </p:nvSpPr>
        <p:spPr>
          <a:xfrm>
            <a:off x="4658984" y="822623"/>
            <a:ext cx="3950805" cy="3964705"/>
          </a:xfrm>
          <a:prstGeom prst="rect">
            <a:avLst/>
          </a:prstGeom>
          <a:noFill/>
          <a:ln>
            <a:noFill/>
          </a:ln>
        </p:spPr>
      </p:sp>
      <p:sp>
        <p:nvSpPr>
          <p:cNvPr id="156" name="Google Shape;156;p34"/>
          <p:cNvSpPr/>
          <p:nvPr/>
        </p:nvSpPr>
        <p:spPr>
          <a:xfrm rot="5400000">
            <a:off x="4523015" y="-4523013"/>
            <a:ext cx="97972" cy="9144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34"/>
          <p:cNvSpPr>
            <a:spLocks noGrp="1"/>
          </p:cNvSpPr>
          <p:nvPr>
            <p:ph type="pic" idx="3"/>
          </p:nvPr>
        </p:nvSpPr>
        <p:spPr>
          <a:xfrm>
            <a:off x="549340" y="822623"/>
            <a:ext cx="3950805" cy="3964705"/>
          </a:xfrm>
          <a:prstGeom prst="rect">
            <a:avLst/>
          </a:prstGeom>
          <a:noFill/>
          <a:ln>
            <a:noFill/>
          </a:ln>
        </p:spPr>
      </p:sp>
      <p:pic>
        <p:nvPicPr>
          <p:cNvPr id="158" name="Google Shape;158;p34" descr="Embry-Riddle wordmark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88406" y="249509"/>
            <a:ext cx="1371600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Grid 4">
  <p:cSld name="Photo Grid 4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5"/>
          <p:cNvSpPr/>
          <p:nvPr/>
        </p:nvSpPr>
        <p:spPr>
          <a:xfrm rot="5400000">
            <a:off x="4523015" y="-4523013"/>
            <a:ext cx="97972" cy="9144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35" descr="Embry-Riddle wordmar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88406" y="249509"/>
            <a:ext cx="13716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5"/>
          <p:cNvSpPr>
            <a:spLocks noGrp="1"/>
          </p:cNvSpPr>
          <p:nvPr>
            <p:ph type="pic" idx="2"/>
          </p:nvPr>
        </p:nvSpPr>
        <p:spPr>
          <a:xfrm>
            <a:off x="549340" y="822623"/>
            <a:ext cx="3950805" cy="1900709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35"/>
          <p:cNvSpPr>
            <a:spLocks noGrp="1"/>
          </p:cNvSpPr>
          <p:nvPr>
            <p:ph type="pic" idx="3"/>
          </p:nvPr>
        </p:nvSpPr>
        <p:spPr>
          <a:xfrm>
            <a:off x="549340" y="2886619"/>
            <a:ext cx="1899203" cy="1900709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p35"/>
          <p:cNvSpPr>
            <a:spLocks noGrp="1"/>
          </p:cNvSpPr>
          <p:nvPr>
            <p:ph type="pic" idx="4"/>
          </p:nvPr>
        </p:nvSpPr>
        <p:spPr>
          <a:xfrm>
            <a:off x="2600943" y="2886619"/>
            <a:ext cx="1899203" cy="1900709"/>
          </a:xfrm>
          <a:prstGeom prst="rect">
            <a:avLst/>
          </a:prstGeom>
          <a:noFill/>
          <a:ln>
            <a:noFill/>
          </a:ln>
        </p:spPr>
      </p:sp>
      <p:sp>
        <p:nvSpPr>
          <p:cNvPr id="165" name="Google Shape;165;p35"/>
          <p:cNvSpPr>
            <a:spLocks noGrp="1"/>
          </p:cNvSpPr>
          <p:nvPr>
            <p:ph type="pic" idx="5"/>
          </p:nvPr>
        </p:nvSpPr>
        <p:spPr>
          <a:xfrm>
            <a:off x="4658984" y="822623"/>
            <a:ext cx="3950805" cy="396470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Grid Blocks">
  <p:cSld name="Photo Grid Blocks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/>
          <p:nvPr/>
        </p:nvSpPr>
        <p:spPr>
          <a:xfrm rot="5400000">
            <a:off x="4523015" y="-4523013"/>
            <a:ext cx="97972" cy="9144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36" descr="Embry-Riddle wordmar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88406" y="249509"/>
            <a:ext cx="13716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6"/>
          <p:cNvSpPr>
            <a:spLocks noGrp="1"/>
          </p:cNvSpPr>
          <p:nvPr>
            <p:ph type="pic" idx="2"/>
          </p:nvPr>
        </p:nvSpPr>
        <p:spPr>
          <a:xfrm>
            <a:off x="549340" y="822624"/>
            <a:ext cx="1899203" cy="1900709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36"/>
          <p:cNvSpPr/>
          <p:nvPr/>
        </p:nvSpPr>
        <p:spPr>
          <a:xfrm>
            <a:off x="2600943" y="822623"/>
            <a:ext cx="1899203" cy="1900709"/>
          </a:xfrm>
          <a:prstGeom prst="rect">
            <a:avLst/>
          </a:prstGeom>
          <a:solidFill>
            <a:srgbClr val="FCC1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CC1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36"/>
          <p:cNvSpPr>
            <a:spLocks noGrp="1"/>
          </p:cNvSpPr>
          <p:nvPr>
            <p:ph type="pic" idx="3"/>
          </p:nvPr>
        </p:nvSpPr>
        <p:spPr>
          <a:xfrm>
            <a:off x="4658984" y="822624"/>
            <a:ext cx="1899202" cy="1900709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36"/>
          <p:cNvSpPr>
            <a:spLocks noGrp="1"/>
          </p:cNvSpPr>
          <p:nvPr>
            <p:ph type="pic" idx="4"/>
          </p:nvPr>
        </p:nvSpPr>
        <p:spPr>
          <a:xfrm>
            <a:off x="6710587" y="822624"/>
            <a:ext cx="1899203" cy="1900709"/>
          </a:xfrm>
          <a:prstGeom prst="rect">
            <a:avLst/>
          </a:prstGeom>
          <a:noFill/>
          <a:ln>
            <a:noFill/>
          </a:ln>
        </p:spPr>
      </p:sp>
      <p:sp>
        <p:nvSpPr>
          <p:cNvPr id="173" name="Google Shape;173;p36"/>
          <p:cNvSpPr/>
          <p:nvPr/>
        </p:nvSpPr>
        <p:spPr>
          <a:xfrm>
            <a:off x="549340" y="2885900"/>
            <a:ext cx="1899203" cy="19007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CC1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6"/>
          <p:cNvSpPr>
            <a:spLocks noGrp="1"/>
          </p:cNvSpPr>
          <p:nvPr>
            <p:ph type="pic" idx="5"/>
          </p:nvPr>
        </p:nvSpPr>
        <p:spPr>
          <a:xfrm>
            <a:off x="2600943" y="2886619"/>
            <a:ext cx="1899203" cy="1900709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36"/>
          <p:cNvSpPr>
            <a:spLocks noGrp="1"/>
          </p:cNvSpPr>
          <p:nvPr>
            <p:ph type="pic" idx="6"/>
          </p:nvPr>
        </p:nvSpPr>
        <p:spPr>
          <a:xfrm>
            <a:off x="4658984" y="2886619"/>
            <a:ext cx="1899202" cy="1900709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36"/>
          <p:cNvSpPr/>
          <p:nvPr/>
        </p:nvSpPr>
        <p:spPr>
          <a:xfrm>
            <a:off x="6710588" y="2885900"/>
            <a:ext cx="1915209" cy="1901429"/>
          </a:xfrm>
          <a:prstGeom prst="rect">
            <a:avLst/>
          </a:prstGeom>
          <a:solidFill>
            <a:srgbClr val="00509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de Photo Top">
  <p:cSld name="Wide Photo To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7"/>
          <p:cNvSpPr>
            <a:spLocks noGrp="1"/>
          </p:cNvSpPr>
          <p:nvPr>
            <p:ph type="pic" idx="2"/>
          </p:nvPr>
        </p:nvSpPr>
        <p:spPr>
          <a:xfrm>
            <a:off x="0" y="97973"/>
            <a:ext cx="9144000" cy="2473777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37"/>
          <p:cNvSpPr/>
          <p:nvPr/>
        </p:nvSpPr>
        <p:spPr>
          <a:xfrm rot="5400000">
            <a:off x="4523015" y="-4523013"/>
            <a:ext cx="97972" cy="9144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hoto Blue Overlay">
  <p:cSld name="Full Photo Blue Overlay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8"/>
          <p:cNvSpPr>
            <a:spLocks noGrp="1"/>
          </p:cNvSpPr>
          <p:nvPr>
            <p:ph type="pic" idx="2"/>
          </p:nvPr>
        </p:nvSpPr>
        <p:spPr>
          <a:xfrm>
            <a:off x="0" y="97973"/>
            <a:ext cx="9143999" cy="5045526"/>
          </a:xfrm>
          <a:prstGeom prst="rect">
            <a:avLst/>
          </a:prstGeom>
          <a:noFill/>
          <a:ln>
            <a:noFill/>
          </a:ln>
        </p:spPr>
      </p:sp>
      <p:sp>
        <p:nvSpPr>
          <p:cNvPr id="182" name="Google Shape;182;p38"/>
          <p:cNvSpPr/>
          <p:nvPr/>
        </p:nvSpPr>
        <p:spPr>
          <a:xfrm rot="5400000">
            <a:off x="4523015" y="-4523013"/>
            <a:ext cx="97972" cy="9144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38"/>
          <p:cNvSpPr/>
          <p:nvPr/>
        </p:nvSpPr>
        <p:spPr>
          <a:xfrm>
            <a:off x="1" y="97974"/>
            <a:ext cx="9143999" cy="5045526"/>
          </a:xfrm>
          <a:prstGeom prst="rect">
            <a:avLst/>
          </a:prstGeom>
          <a:solidFill>
            <a:srgbClr val="00509A">
              <a:alpha val="87843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9"/>
          <p:cNvSpPr txBox="1"/>
          <p:nvPr/>
        </p:nvSpPr>
        <p:spPr>
          <a:xfrm>
            <a:off x="291225" y="358094"/>
            <a:ext cx="8530800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Stellar Polarimeter for Undergraduate Studies - SPUdS</a:t>
            </a:r>
            <a:endParaRPr sz="250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189" name="Google Shape;189;p39"/>
          <p:cNvSpPr txBox="1"/>
          <p:nvPr/>
        </p:nvSpPr>
        <p:spPr>
          <a:xfrm>
            <a:off x="2575350" y="930503"/>
            <a:ext cx="39933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Jewel MacPherson and Ari Chai</a:t>
            </a:r>
            <a:endParaRPr sz="17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Mentor: Noel Richardson</a:t>
            </a:r>
            <a:endParaRPr sz="17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0" name="Google Shape;190;p39"/>
          <p:cNvSpPr txBox="1"/>
          <p:nvPr/>
        </p:nvSpPr>
        <p:spPr>
          <a:xfrm>
            <a:off x="2632800" y="1892163"/>
            <a:ext cx="38784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College of Arts and Sciences</a:t>
            </a:r>
            <a:endParaRPr sz="16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Department of Physics and Astronomy</a:t>
            </a:r>
            <a:endParaRPr sz="16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91" name="Google Shape;191;p39" title="URI small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7361" y="3867577"/>
            <a:ext cx="1030875" cy="110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9"/>
          <p:cNvSpPr txBox="1"/>
          <p:nvPr/>
        </p:nvSpPr>
        <p:spPr>
          <a:xfrm>
            <a:off x="2428950" y="2853850"/>
            <a:ext cx="42861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Arizona NASA Space Grant Symposium</a:t>
            </a:r>
            <a:endParaRPr sz="16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April 18th, 2026</a:t>
            </a:r>
            <a:endParaRPr sz="16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4" name="Google Shape;194;p39"/>
          <p:cNvSpPr txBox="1"/>
          <p:nvPr/>
        </p:nvSpPr>
        <p:spPr>
          <a:xfrm>
            <a:off x="149696" y="3387434"/>
            <a:ext cx="2062800" cy="20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875" tIns="62875" rIns="62875" bIns="62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25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963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774F87-D1B0-297E-635F-680F4D7584B9}"/>
              </a:ext>
            </a:extLst>
          </p:cNvPr>
          <p:cNvSpPr/>
          <p:nvPr/>
        </p:nvSpPr>
        <p:spPr>
          <a:xfrm>
            <a:off x="177372" y="3236666"/>
            <a:ext cx="1134207" cy="1754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3" name="Google Shape;193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745" y="3238677"/>
            <a:ext cx="1309945" cy="1748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7" title="masterdark_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382" y="1833981"/>
            <a:ext cx="4047051" cy="2785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7" title="masterflat_sloanr_non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3384" y="1831586"/>
            <a:ext cx="4162775" cy="28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7"/>
          <p:cNvSpPr txBox="1"/>
          <p:nvPr/>
        </p:nvSpPr>
        <p:spPr>
          <a:xfrm>
            <a:off x="336908" y="227825"/>
            <a:ext cx="5722102" cy="712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B Garamond"/>
              <a:buChar char="★"/>
            </a:pP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In beginning stages of python data processing pipeline</a:t>
            </a:r>
          </a:p>
          <a:p>
            <a:pPr marL="914400" lvl="1" indent="-342900">
              <a:lnSpc>
                <a:spcPct val="150000"/>
              </a:lnSpc>
              <a:buClr>
                <a:schemeClr val="dk1"/>
              </a:buClr>
              <a:buSzPts val="1800"/>
              <a:buFont typeface="Courier New"/>
              <a:buChar char="o"/>
            </a:pP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6 polarizing filters: 0-150 degrees</a:t>
            </a:r>
          </a:p>
          <a:p>
            <a:pPr marL="914400" lvl="1" indent="-342900">
              <a:lnSpc>
                <a:spcPct val="150000"/>
              </a:lnSpc>
              <a:buClr>
                <a:schemeClr val="dk1"/>
              </a:buClr>
              <a:buSzPts val="1800"/>
              <a:buFont typeface="Courier New"/>
              <a:buChar char="o"/>
            </a:pP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6 color filters: B,V,R, </a:t>
            </a:r>
            <a:r>
              <a:rPr lang="en" sz="1800" err="1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sloan</a:t>
            </a: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 r, </a:t>
            </a:r>
            <a:r>
              <a:rPr lang="en" sz="1800" err="1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sloan</a:t>
            </a: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 g, H alpha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9;p48" title="orion gif.GIF">
            <a:extLst>
              <a:ext uri="{FF2B5EF4-FFF2-40B4-BE49-F238E27FC236}">
                <a16:creationId xmlns:a16="http://schemas.microsoft.com/office/drawing/2014/main" id="{C6C1A8C6-92A2-2377-8469-38ADBDF818C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47592" y="1409825"/>
            <a:ext cx="6492365" cy="33002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53;p47">
            <a:extLst>
              <a:ext uri="{FF2B5EF4-FFF2-40B4-BE49-F238E27FC236}">
                <a16:creationId xmlns:a16="http://schemas.microsoft.com/office/drawing/2014/main" id="{DE5844F0-3B4A-B4CE-EA62-F9B4550AF8FF}"/>
              </a:ext>
            </a:extLst>
          </p:cNvPr>
          <p:cNvSpPr txBox="1"/>
          <p:nvPr/>
        </p:nvSpPr>
        <p:spPr>
          <a:xfrm>
            <a:off x="305802" y="283602"/>
            <a:ext cx="4754039" cy="1127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42900">
              <a:lnSpc>
                <a:spcPct val="150000"/>
              </a:lnSpc>
              <a:buClr>
                <a:schemeClr val="dk1"/>
              </a:buClr>
              <a:buSzPts val="1800"/>
              <a:buFont typeface="EB Garamond"/>
              <a:buChar char="★"/>
            </a:pPr>
            <a:r>
              <a:rPr lang="en" sz="1800">
                <a:solidFill>
                  <a:schemeClr val="dk1"/>
                </a:solidFill>
                <a:latin typeface="EB Garamond"/>
                <a:ea typeface="EB Garamond"/>
              </a:rPr>
              <a:t>First light image of the Orion Nebula</a:t>
            </a:r>
          </a:p>
          <a:p>
            <a:pPr marL="914400" lvl="1" indent="-342900">
              <a:lnSpc>
                <a:spcPct val="150000"/>
              </a:lnSpc>
              <a:buClr>
                <a:schemeClr val="dk1"/>
              </a:buClr>
              <a:buSzPts val="1800"/>
              <a:buFont typeface="Courier New"/>
              <a:buChar char="o"/>
            </a:pPr>
            <a:r>
              <a:rPr lang="en" sz="1800">
                <a:solidFill>
                  <a:schemeClr val="dk1"/>
                </a:solidFill>
                <a:latin typeface="EB Garamond"/>
                <a:ea typeface="EB Garamond"/>
              </a:rPr>
              <a:t>Taken Dec 2025</a:t>
            </a:r>
          </a:p>
        </p:txBody>
      </p:sp>
    </p:spTree>
    <p:extLst>
      <p:ext uri="{BB962C8B-B14F-4D97-AF65-F5344CB8AC3E}">
        <p14:creationId xmlns:p14="http://schemas.microsoft.com/office/powerpoint/2010/main" val="282136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53;p47">
            <a:extLst>
              <a:ext uri="{FF2B5EF4-FFF2-40B4-BE49-F238E27FC236}">
                <a16:creationId xmlns:a16="http://schemas.microsoft.com/office/drawing/2014/main" id="{6AFB9841-8BA8-2B27-5C6D-F32377D76167}"/>
              </a:ext>
            </a:extLst>
          </p:cNvPr>
          <p:cNvSpPr txBox="1"/>
          <p:nvPr/>
        </p:nvSpPr>
        <p:spPr>
          <a:xfrm>
            <a:off x="649760" y="1035018"/>
            <a:ext cx="6111962" cy="271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42900">
              <a:lnSpc>
                <a:spcPct val="150000"/>
              </a:lnSpc>
              <a:buClr>
                <a:schemeClr val="dk1"/>
              </a:buClr>
              <a:buSzPts val="1800"/>
              <a:buFont typeface="EB Garamond"/>
              <a:buChar char="★"/>
            </a:pP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Continuing project over summer 2026</a:t>
            </a:r>
          </a:p>
          <a:p>
            <a:pPr marL="457200" indent="-342900">
              <a:lnSpc>
                <a:spcPct val="150000"/>
              </a:lnSpc>
              <a:buClr>
                <a:schemeClr val="dk1"/>
              </a:buClr>
              <a:buSzPts val="1800"/>
              <a:buFont typeface="EB Garamond"/>
              <a:buChar char="★"/>
            </a:pP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Objectives:</a:t>
            </a:r>
          </a:p>
          <a:p>
            <a:pPr marL="914400" lvl="1" indent="-342900">
              <a:lnSpc>
                <a:spcPct val="150000"/>
              </a:lnSpc>
              <a:buClr>
                <a:schemeClr val="dk1"/>
              </a:buClr>
              <a:buSzPts val="1800"/>
              <a:buFont typeface="Courier New"/>
              <a:buChar char="o"/>
            </a:pP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Finish calibration pipeline</a:t>
            </a:r>
          </a:p>
          <a:p>
            <a:pPr marL="914400" lvl="1" indent="-342900">
              <a:lnSpc>
                <a:spcPct val="150000"/>
              </a:lnSpc>
              <a:buClr>
                <a:schemeClr val="dk1"/>
              </a:buClr>
              <a:buSzPts val="1800"/>
              <a:buFont typeface="Courier New"/>
              <a:buChar char="o"/>
            </a:pP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Add better telescope tracking and guiding capabilities</a:t>
            </a:r>
            <a:endParaRPr lang="en" sz="1800" dirty="0">
              <a:solidFill>
                <a:schemeClr val="dk1"/>
              </a:solidFill>
              <a:latin typeface="EB Garamond"/>
              <a:ea typeface="EB Garamond"/>
              <a:cs typeface="EB Garamond"/>
            </a:endParaRPr>
          </a:p>
          <a:p>
            <a:pPr marL="914400" lvl="1" indent="-342900">
              <a:lnSpc>
                <a:spcPct val="150000"/>
              </a:lnSpc>
              <a:buClr>
                <a:schemeClr val="dk1"/>
              </a:buClr>
              <a:buSzPts val="1800"/>
              <a:buFont typeface="Courier New"/>
              <a:buChar char="o"/>
            </a:pPr>
            <a:r>
              <a:rPr lang="en" sz="1800" dirty="0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Observe polarized and unpolarized sources and  </a:t>
            </a: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validate our</a:t>
            </a:r>
            <a:r>
              <a:rPr lang="en" sz="1800" dirty="0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 measurements compared to known studies</a:t>
            </a:r>
          </a:p>
          <a:p>
            <a:pPr marL="914400" lvl="1" indent="-342900">
              <a:lnSpc>
                <a:spcPct val="150000"/>
              </a:lnSpc>
              <a:buClr>
                <a:schemeClr val="dk1"/>
              </a:buClr>
              <a:buSzPts val="1800"/>
              <a:buFont typeface="Courier New"/>
              <a:buChar char="o"/>
            </a:pPr>
            <a:r>
              <a:rPr lang="en" sz="1800" dirty="0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Compare a vari</a:t>
            </a: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able source to other studies to ensure successful calibration</a:t>
            </a:r>
            <a:endParaRPr lang="en" sz="1800" dirty="0">
              <a:solidFill>
                <a:schemeClr val="dk1"/>
              </a:solidFill>
              <a:latin typeface="EB Garamond"/>
              <a:ea typeface="EB Garamond"/>
              <a:cs typeface="EB Garamond"/>
            </a:endParaRPr>
          </a:p>
        </p:txBody>
      </p:sp>
      <p:sp>
        <p:nvSpPr>
          <p:cNvPr id="7" name="Google Shape;240;p45">
            <a:extLst>
              <a:ext uri="{FF2B5EF4-FFF2-40B4-BE49-F238E27FC236}">
                <a16:creationId xmlns:a16="http://schemas.microsoft.com/office/drawing/2014/main" id="{05C617C6-032E-91E0-9B45-9E633B376F0D}"/>
              </a:ext>
            </a:extLst>
          </p:cNvPr>
          <p:cNvSpPr txBox="1"/>
          <p:nvPr/>
        </p:nvSpPr>
        <p:spPr>
          <a:xfrm>
            <a:off x="496750" y="378200"/>
            <a:ext cx="2625600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500">
                <a:solidFill>
                  <a:schemeClr val="dk1"/>
                </a:solidFill>
                <a:latin typeface="Barlow"/>
                <a:sym typeface="Barlow"/>
              </a:rPr>
              <a:t>Future Work</a:t>
            </a:r>
            <a:endParaRPr lang="en-US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80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0;p45">
            <a:extLst>
              <a:ext uri="{FF2B5EF4-FFF2-40B4-BE49-F238E27FC236}">
                <a16:creationId xmlns:a16="http://schemas.microsoft.com/office/drawing/2014/main" id="{54CCEB0B-DFA8-D703-2C0F-755628E85B76}"/>
              </a:ext>
            </a:extLst>
          </p:cNvPr>
          <p:cNvSpPr txBox="1"/>
          <p:nvPr/>
        </p:nvSpPr>
        <p:spPr>
          <a:xfrm>
            <a:off x="496750" y="378200"/>
            <a:ext cx="6958253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500" dirty="0">
                <a:solidFill>
                  <a:schemeClr val="dk1"/>
                </a:solidFill>
                <a:latin typeface="Barlow"/>
                <a:sym typeface="Barlow"/>
              </a:rPr>
              <a:t>Conclusion and Future </a:t>
            </a:r>
            <a:r>
              <a:rPr lang="en" sz="2500">
                <a:solidFill>
                  <a:schemeClr val="dk1"/>
                </a:solidFill>
                <a:latin typeface="Barlow"/>
                <a:sym typeface="Barlow"/>
              </a:rPr>
              <a:t>Prospect</a:t>
            </a:r>
            <a:endParaRPr lang="en-US">
              <a:solidFill>
                <a:schemeClr val="dk1"/>
              </a:solidFill>
            </a:endParaRPr>
          </a:p>
        </p:txBody>
      </p:sp>
      <p:sp>
        <p:nvSpPr>
          <p:cNvPr id="5" name="Google Shape;253;p47">
            <a:extLst>
              <a:ext uri="{FF2B5EF4-FFF2-40B4-BE49-F238E27FC236}">
                <a16:creationId xmlns:a16="http://schemas.microsoft.com/office/drawing/2014/main" id="{EC886243-CE75-3966-5863-384D55E6771E}"/>
              </a:ext>
            </a:extLst>
          </p:cNvPr>
          <p:cNvSpPr txBox="1"/>
          <p:nvPr/>
        </p:nvSpPr>
        <p:spPr>
          <a:xfrm>
            <a:off x="496302" y="1153064"/>
            <a:ext cx="6415244" cy="2261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42900">
              <a:lnSpc>
                <a:spcPct val="150000"/>
              </a:lnSpc>
              <a:buClr>
                <a:schemeClr val="dk1"/>
              </a:buClr>
              <a:buSzPts val="1800"/>
              <a:buFont typeface="EB Garamond"/>
              <a:buChar char="★"/>
            </a:pPr>
            <a:r>
              <a:rPr lang="en" sz="1800" dirty="0">
                <a:solidFill>
                  <a:schemeClr val="dk1"/>
                </a:solidFill>
                <a:latin typeface="EB Garamond"/>
                <a:ea typeface="EB Garamond"/>
              </a:rPr>
              <a:t>Expanding capabilities of our small on-campus observatory</a:t>
            </a:r>
          </a:p>
          <a:p>
            <a:pPr marL="914400" lvl="1" indent="-342900">
              <a:lnSpc>
                <a:spcPct val="150000"/>
              </a:lnSpc>
              <a:buClr>
                <a:schemeClr val="dk1"/>
              </a:buClr>
              <a:buSzPts val="1800"/>
              <a:buFont typeface="Courier New"/>
              <a:buChar char="o"/>
            </a:pPr>
            <a:r>
              <a:rPr lang="en" sz="1800" dirty="0">
                <a:solidFill>
                  <a:schemeClr val="dk1"/>
                </a:solidFill>
                <a:latin typeface="EB Garamond"/>
                <a:ea typeface="EB Garamond"/>
              </a:rPr>
              <a:t>Polarimetry is possible with a small telescope</a:t>
            </a:r>
          </a:p>
          <a:p>
            <a:pPr marL="457200" indent="-342900">
              <a:lnSpc>
                <a:spcPct val="150000"/>
              </a:lnSpc>
              <a:buClr>
                <a:schemeClr val="dk1"/>
              </a:buClr>
              <a:buSzPts val="1800"/>
              <a:buFont typeface="EB Garamond"/>
              <a:buChar char="★"/>
            </a:pPr>
            <a:r>
              <a:rPr lang="en" sz="1800" dirty="0">
                <a:solidFill>
                  <a:schemeClr val="dk1"/>
                </a:solidFill>
                <a:latin typeface="EB Garamond"/>
                <a:ea typeface="EB Garamond"/>
              </a:rPr>
              <a:t>Creating more opportunities for hands-on student research</a:t>
            </a:r>
          </a:p>
        </p:txBody>
      </p:sp>
    </p:spTree>
    <p:extLst>
      <p:ext uri="{BB962C8B-B14F-4D97-AF65-F5344CB8AC3E}">
        <p14:creationId xmlns:p14="http://schemas.microsoft.com/office/powerpoint/2010/main" val="1593412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0"/>
          <p:cNvSpPr txBox="1"/>
          <p:nvPr/>
        </p:nvSpPr>
        <p:spPr>
          <a:xfrm>
            <a:off x="425313" y="124200"/>
            <a:ext cx="2625600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What is SPUdS?</a:t>
            </a:r>
            <a:endParaRPr sz="25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00" name="Google Shape;200;p40"/>
          <p:cNvSpPr txBox="1"/>
          <p:nvPr/>
        </p:nvSpPr>
        <p:spPr>
          <a:xfrm>
            <a:off x="143762" y="683338"/>
            <a:ext cx="5512733" cy="130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B Garamond"/>
              <a:buChar char="★"/>
            </a:pPr>
            <a:r>
              <a:rPr lang="en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Shoot-off of the </a:t>
            </a:r>
            <a:r>
              <a:rPr lang="en" sz="16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POTATOES</a:t>
            </a:r>
            <a:r>
              <a:rPr lang="en" sz="1600" baseline="30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1</a:t>
            </a:r>
            <a:r>
              <a:rPr lang="en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student-lead observatory team</a:t>
            </a:r>
            <a:endParaRPr lang="en-US" sz="1600">
              <a:solidFill>
                <a:schemeClr val="dk1"/>
              </a:solidFill>
              <a:latin typeface="EB Garamond"/>
              <a:ea typeface="EB Garamond"/>
              <a:cs typeface="EB Garamond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B Garamond"/>
              <a:buChar char="★"/>
            </a:pPr>
            <a:r>
              <a:rPr lang="en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Working on adding a </a:t>
            </a:r>
            <a:r>
              <a:rPr lang="en" sz="16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polarimeter</a:t>
            </a:r>
            <a:r>
              <a:rPr lang="en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to the 16-inch telescope</a:t>
            </a:r>
            <a:r>
              <a:rPr lang="en" sz="1600" baseline="30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2</a:t>
            </a:r>
            <a:endParaRPr sz="1600" baseline="30000">
              <a:solidFill>
                <a:schemeClr val="dk1"/>
              </a:solidFill>
              <a:latin typeface="EB Garamond"/>
              <a:ea typeface="EB Garamond"/>
              <a:cs typeface="EB Garamon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D27ECF-B5DD-1427-98FC-B8ECE1D95B6C}"/>
              </a:ext>
            </a:extLst>
          </p:cNvPr>
          <p:cNvSpPr txBox="1"/>
          <p:nvPr/>
        </p:nvSpPr>
        <p:spPr>
          <a:xfrm>
            <a:off x="11294" y="4667249"/>
            <a:ext cx="581086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aseline="30000" dirty="0"/>
              <a:t>1</a:t>
            </a:r>
            <a:r>
              <a:rPr lang="en-US" sz="1100" dirty="0"/>
              <a:t>Prescott Observing Te</a:t>
            </a:r>
            <a:r>
              <a:rPr lang="en-US" sz="1100"/>
              <a:t>am for the Analysis of Telescopically Obtained Echelle Spectra</a:t>
            </a:r>
            <a:endParaRPr lang="en-US" sz="1100" dirty="0"/>
          </a:p>
          <a:p>
            <a:r>
              <a:rPr lang="en-US" sz="1100" baseline="30000" dirty="0"/>
              <a:t>2</a:t>
            </a:r>
            <a:r>
              <a:rPr lang="en-US" sz="1100" dirty="0"/>
              <a:t>ERAU Prescott has the best on-campus research ob</a:t>
            </a:r>
            <a:r>
              <a:rPr lang="en-US" sz="1100"/>
              <a:t>servatory in Arizona</a:t>
            </a:r>
            <a:endParaRPr lang="en-US" sz="1100" dirty="0"/>
          </a:p>
        </p:txBody>
      </p:sp>
      <p:pic>
        <p:nvPicPr>
          <p:cNvPr id="3" name="Picture 2" descr="A close up of a machine&#10;&#10;AI-generated content may be incorrect.">
            <a:extLst>
              <a:ext uri="{FF2B5EF4-FFF2-40B4-BE49-F238E27FC236}">
                <a16:creationId xmlns:a16="http://schemas.microsoft.com/office/drawing/2014/main" id="{67D2BF5D-7CD3-3E33-407D-4E459ABB7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774" y="499452"/>
            <a:ext cx="3141876" cy="41693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C75044-E4E5-0B74-2965-2E88CE7F5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749" y="1648516"/>
            <a:ext cx="4233999" cy="288131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1"/>
          <p:cNvSpPr txBox="1"/>
          <p:nvPr/>
        </p:nvSpPr>
        <p:spPr>
          <a:xfrm>
            <a:off x="401500" y="314700"/>
            <a:ext cx="3669900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What is polarimetry?</a:t>
            </a:r>
            <a:endParaRPr sz="25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08" name="Google Shape;208;p41"/>
          <p:cNvSpPr txBox="1"/>
          <p:nvPr/>
        </p:nvSpPr>
        <p:spPr>
          <a:xfrm>
            <a:off x="5731308" y="1141636"/>
            <a:ext cx="3148500" cy="3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42900">
              <a:lnSpc>
                <a:spcPct val="150000"/>
              </a:lnSpc>
              <a:buClr>
                <a:schemeClr val="dk1"/>
              </a:buClr>
              <a:buSzPts val="1800"/>
              <a:buFont typeface="EB Garamond"/>
              <a:buChar char="★"/>
            </a:pP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Measures polarized light</a:t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indent="-342900">
              <a:lnSpc>
                <a:spcPct val="150000"/>
              </a:lnSpc>
              <a:buClr>
                <a:schemeClr val="dk1"/>
              </a:buClr>
              <a:buSzPts val="1800"/>
              <a:buFont typeface="EB Garamond"/>
              <a:buChar char="★"/>
            </a:pPr>
            <a:r>
              <a:rPr lang="en" sz="18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Induced by stellar winds, interstellar gas and dust, </a:t>
            </a:r>
            <a:r>
              <a:rPr lang="en" sz="1800" dirty="0" err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etc</a:t>
            </a:r>
            <a:r>
              <a:rPr lang="en" sz="18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(needs non-spherical geometry of gas)</a:t>
            </a:r>
            <a:endParaRPr lang="en" sz="1800" dirty="0">
              <a:solidFill>
                <a:schemeClr val="dk1"/>
              </a:solidFill>
              <a:latin typeface="EB Garamond"/>
              <a:ea typeface="EB Garamond"/>
              <a:cs typeface="EB Garamond"/>
            </a:endParaRPr>
          </a:p>
          <a:p>
            <a:pPr marL="457200" indent="-342900">
              <a:lnSpc>
                <a:spcPct val="150000"/>
              </a:lnSpc>
              <a:buClr>
                <a:schemeClr val="dk1"/>
              </a:buClr>
              <a:buSzPts val="1800"/>
              <a:buFont typeface="EB Garamond"/>
              <a:buChar char="★"/>
            </a:pPr>
            <a:r>
              <a:rPr lang="en" sz="1800" dirty="0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On the order of </a:t>
            </a:r>
            <a:r>
              <a:rPr lang="en" sz="18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~1-4%</a:t>
            </a:r>
            <a:r>
              <a:rPr lang="en" sz="1800" dirty="0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 fractional polarization</a:t>
            </a:r>
          </a:p>
        </p:txBody>
      </p:sp>
      <p:pic>
        <p:nvPicPr>
          <p:cNvPr id="209" name="Google Shape;20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724" y="1143550"/>
            <a:ext cx="5446848" cy="3632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2"/>
          <p:cNvSpPr txBox="1"/>
          <p:nvPr/>
        </p:nvSpPr>
        <p:spPr>
          <a:xfrm>
            <a:off x="401500" y="230479"/>
            <a:ext cx="3669900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Why do we care?</a:t>
            </a:r>
          </a:p>
        </p:txBody>
      </p:sp>
      <p:sp>
        <p:nvSpPr>
          <p:cNvPr id="215" name="Google Shape;215;p42"/>
          <p:cNvSpPr txBox="1"/>
          <p:nvPr/>
        </p:nvSpPr>
        <p:spPr>
          <a:xfrm>
            <a:off x="199025" y="747519"/>
            <a:ext cx="8680800" cy="36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B Garamond"/>
              <a:buChar char="★"/>
            </a:pPr>
            <a:r>
              <a:rPr lang="en-US"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Science goals: </a:t>
            </a:r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B Garamond"/>
              <a:buChar char="○"/>
            </a:pPr>
            <a:r>
              <a:rPr lang="en-US"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Wolf-Rayet stars</a:t>
            </a:r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B Garamond"/>
              <a:buChar char="○"/>
            </a:pPr>
            <a:r>
              <a:rPr lang="en-US"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Be stars</a:t>
            </a:r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B Garamond"/>
              <a:buChar char="○"/>
            </a:pPr>
            <a:r>
              <a:rPr lang="en-US"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Galactic magnetic fields</a:t>
            </a:r>
          </a:p>
        </p:txBody>
      </p:sp>
      <p:pic>
        <p:nvPicPr>
          <p:cNvPr id="216" name="Google Shape;216;p42"/>
          <p:cNvPicPr preferRelativeResize="0"/>
          <p:nvPr/>
        </p:nvPicPr>
        <p:blipFill rotWithShape="1">
          <a:blip r:embed="rId3">
            <a:alphaModFix/>
          </a:blip>
          <a:srcRect l="5970" r="1335"/>
          <a:stretch/>
        </p:blipFill>
        <p:spPr>
          <a:xfrm>
            <a:off x="4069152" y="427947"/>
            <a:ext cx="4503049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0849" y="2637923"/>
            <a:ext cx="2504850" cy="235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2F5178-4CE4-05E3-3826-4D9B43410D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62" r="-185" b="4790"/>
          <a:stretch>
            <a:fillRect/>
          </a:stretch>
        </p:blipFill>
        <p:spPr>
          <a:xfrm>
            <a:off x="2442911" y="2637422"/>
            <a:ext cx="3259565" cy="236091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3"/>
          <p:cNvSpPr txBox="1"/>
          <p:nvPr/>
        </p:nvSpPr>
        <p:spPr>
          <a:xfrm>
            <a:off x="401500" y="314700"/>
            <a:ext cx="3669900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The SPUdS Instrument</a:t>
            </a:r>
            <a:endParaRPr sz="25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24" name="Google Shape;224;p43" title="Screen Shot 2026-03-23 at 2.33.20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6125" y="838025"/>
            <a:ext cx="3819600" cy="405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3" title="spuds images.png"/>
          <p:cNvPicPr preferRelativeResize="0"/>
          <p:nvPr/>
        </p:nvPicPr>
        <p:blipFill rotWithShape="1">
          <a:blip r:embed="rId4">
            <a:alphaModFix/>
          </a:blip>
          <a:srcRect l="10869" t="12282" r="9214" b="19333"/>
          <a:stretch/>
        </p:blipFill>
        <p:spPr>
          <a:xfrm>
            <a:off x="463802" y="2215675"/>
            <a:ext cx="4176548" cy="268025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43"/>
          <p:cNvSpPr txBox="1"/>
          <p:nvPr/>
        </p:nvSpPr>
        <p:spPr>
          <a:xfrm>
            <a:off x="401497" y="919263"/>
            <a:ext cx="4239000" cy="3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B Garamond"/>
              <a:buChar char="★"/>
            </a:pP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An </a:t>
            </a:r>
            <a:r>
              <a:rPr lang="en" sz="18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imaging</a:t>
            </a: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polarimeter</a:t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B Garamond"/>
              <a:buChar char="★"/>
            </a:pP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Rotating filter wheel housing </a:t>
            </a:r>
            <a:r>
              <a:rPr lang="en" sz="18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six linear polarizing filters</a:t>
            </a:r>
            <a:endParaRPr sz="1800" b="1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4"/>
          <p:cNvSpPr txBox="1"/>
          <p:nvPr/>
        </p:nvSpPr>
        <p:spPr>
          <a:xfrm>
            <a:off x="401500" y="314700"/>
            <a:ext cx="2487600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Instrument Characterization</a:t>
            </a:r>
            <a:endParaRPr sz="25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32" name="Google Shape;232;p44" title="Screenshot 2025-12-15 1716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500" y="3689101"/>
            <a:ext cx="6222376" cy="136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4" title="IMG_223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1170" y="484275"/>
            <a:ext cx="2228475" cy="297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44" title="IMG_2398.png"/>
          <p:cNvPicPr preferRelativeResize="0"/>
          <p:nvPr/>
        </p:nvPicPr>
        <p:blipFill rotWithShape="1">
          <a:blip r:embed="rId5">
            <a:alphaModFix/>
          </a:blip>
          <a:srcRect l="10066" t="4723" r="11231" b="12700"/>
          <a:stretch/>
        </p:blipFill>
        <p:spPr>
          <a:xfrm>
            <a:off x="6130825" y="484275"/>
            <a:ext cx="2124031" cy="297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4"/>
          <p:cNvSpPr txBox="1"/>
          <p:nvPr/>
        </p:nvSpPr>
        <p:spPr>
          <a:xfrm>
            <a:off x="332999" y="1329858"/>
            <a:ext cx="2920500" cy="3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B Garamond"/>
              <a:buChar char="★"/>
            </a:pP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Goal: less than </a:t>
            </a:r>
            <a:r>
              <a:rPr lang="en" sz="18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0.5°</a:t>
            </a: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of uncertainty</a:t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B Garamond"/>
              <a:buChar char="★"/>
            </a:pP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Method: measure where laser intensity is </a:t>
            </a:r>
            <a:r>
              <a:rPr lang="en" sz="18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maximized/minimized</a:t>
            </a:r>
            <a:endParaRPr sz="1800" b="1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>
          <a:extLst>
            <a:ext uri="{FF2B5EF4-FFF2-40B4-BE49-F238E27FC236}">
              <a16:creationId xmlns:a16="http://schemas.microsoft.com/office/drawing/2014/main" id="{EBADC275-F108-20EC-55FE-138092009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4">
            <a:extLst>
              <a:ext uri="{FF2B5EF4-FFF2-40B4-BE49-F238E27FC236}">
                <a16:creationId xmlns:a16="http://schemas.microsoft.com/office/drawing/2014/main" id="{B23602DC-4A24-F336-CB5F-B976E2406A0E}"/>
              </a:ext>
            </a:extLst>
          </p:cNvPr>
          <p:cNvSpPr txBox="1"/>
          <p:nvPr/>
        </p:nvSpPr>
        <p:spPr>
          <a:xfrm>
            <a:off x="401500" y="314700"/>
            <a:ext cx="2487600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Results</a:t>
            </a:r>
            <a:endParaRPr lang="en" sz="2500">
              <a:solidFill>
                <a:schemeClr val="dk1"/>
              </a:solidFill>
              <a:latin typeface="Barlow"/>
              <a:ea typeface="Barlow"/>
              <a:cs typeface="Barlow"/>
            </a:endParaRPr>
          </a:p>
        </p:txBody>
      </p:sp>
      <p:sp>
        <p:nvSpPr>
          <p:cNvPr id="235" name="Google Shape;235;p44">
            <a:extLst>
              <a:ext uri="{FF2B5EF4-FFF2-40B4-BE49-F238E27FC236}">
                <a16:creationId xmlns:a16="http://schemas.microsoft.com/office/drawing/2014/main" id="{CA2535C5-577B-9964-E7A2-814B11269394}"/>
              </a:ext>
            </a:extLst>
          </p:cNvPr>
          <p:cNvSpPr txBox="1"/>
          <p:nvPr/>
        </p:nvSpPr>
        <p:spPr>
          <a:xfrm>
            <a:off x="325276" y="2874453"/>
            <a:ext cx="6812878" cy="2176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42900">
              <a:lnSpc>
                <a:spcPct val="150000"/>
              </a:lnSpc>
              <a:buClr>
                <a:schemeClr val="dk1"/>
              </a:buClr>
              <a:buSzPts val="1800"/>
              <a:buFont typeface="EB Garamond"/>
              <a:buChar char="★"/>
            </a:pPr>
            <a:r>
              <a:rPr lang="en" sz="1800" b="1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0.2°</a:t>
            </a: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 of absolute uncertainty</a:t>
            </a:r>
          </a:p>
          <a:p>
            <a:pPr marL="457200" indent="-342900">
              <a:lnSpc>
                <a:spcPct val="150000"/>
              </a:lnSpc>
              <a:buClr>
                <a:schemeClr val="dk1"/>
              </a:buClr>
              <a:buSzPts val="1800"/>
              <a:buFont typeface="EB Garamond"/>
              <a:buChar char="★"/>
            </a:pP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(Mostly) under the </a:t>
            </a:r>
            <a:r>
              <a:rPr lang="en" sz="1800" b="1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0.5° </a:t>
            </a: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target threshold</a:t>
            </a:r>
          </a:p>
        </p:txBody>
      </p:sp>
      <p:pic>
        <p:nvPicPr>
          <p:cNvPr id="2" name="Picture 1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C718B1B7-B536-395E-574E-BE11408A7B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97" b="135"/>
          <a:stretch>
            <a:fillRect/>
          </a:stretch>
        </p:blipFill>
        <p:spPr>
          <a:xfrm>
            <a:off x="566530" y="1044437"/>
            <a:ext cx="4648200" cy="1828800"/>
          </a:xfrm>
          <a:prstGeom prst="rect">
            <a:avLst/>
          </a:prstGeom>
        </p:spPr>
      </p:pic>
      <p:pic>
        <p:nvPicPr>
          <p:cNvPr id="4" name="Picture 3" descr="A person standing at a table with a piece of paper and a piece of paper&#10;&#10;AI-generated content may be incorrect.">
            <a:extLst>
              <a:ext uri="{FF2B5EF4-FFF2-40B4-BE49-F238E27FC236}">
                <a16:creationId xmlns:a16="http://schemas.microsoft.com/office/drawing/2014/main" id="{C56A3447-165D-563D-0D04-EFD0ACBD8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097" y="885618"/>
            <a:ext cx="286702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81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5"/>
          <p:cNvSpPr txBox="1"/>
          <p:nvPr/>
        </p:nvSpPr>
        <p:spPr>
          <a:xfrm>
            <a:off x="401500" y="314700"/>
            <a:ext cx="2625600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Data Calibration</a:t>
            </a:r>
            <a:endParaRPr sz="25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41" name="Google Shape;241;p45"/>
          <p:cNvSpPr txBox="1"/>
          <p:nvPr/>
        </p:nvSpPr>
        <p:spPr>
          <a:xfrm>
            <a:off x="377613" y="987475"/>
            <a:ext cx="6284962" cy="3195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42900">
              <a:lnSpc>
                <a:spcPct val="150000"/>
              </a:lnSpc>
              <a:buClr>
                <a:schemeClr val="dk1"/>
              </a:buClr>
              <a:buSzPts val="1800"/>
              <a:buFont typeface="EB Garamond"/>
              <a:buChar char="★"/>
            </a:pP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Building a flat field</a:t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B Garamond"/>
              <a:buChar char="★"/>
            </a:pP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Building master calibration frames</a:t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914400" lvl="1" indent="-342900">
              <a:lnSpc>
                <a:spcPct val="150000"/>
              </a:lnSpc>
              <a:buClr>
                <a:schemeClr val="dk1"/>
              </a:buClr>
              <a:buSzPts val="1800"/>
              <a:buFont typeface="EB Garamond"/>
              <a:buChar char="○"/>
            </a:pP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Bias</a:t>
            </a: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 frame: subtracts camera read/electronic noise</a:t>
            </a:r>
          </a:p>
          <a:p>
            <a:pPr marL="914400" lvl="1" indent="-342900">
              <a:lnSpc>
                <a:spcPct val="150000"/>
              </a:lnSpc>
              <a:buClr>
                <a:schemeClr val="dk1"/>
              </a:buClr>
              <a:buSzPts val="1800"/>
              <a:buFont typeface="EB Garamond"/>
              <a:buChar char="○"/>
            </a:pP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Dark frame: subtract camera thermal noise</a:t>
            </a:r>
          </a:p>
          <a:p>
            <a:pPr marL="914400" lvl="1" indent="-342900">
              <a:lnSpc>
                <a:spcPct val="150000"/>
              </a:lnSpc>
              <a:buClr>
                <a:schemeClr val="dk1"/>
              </a:buClr>
              <a:buSzPts val="1800"/>
              <a:buFont typeface="EB Garamond"/>
              <a:buChar char="○"/>
            </a:pPr>
            <a:r>
              <a:rPr lang="en" sz="1800" dirty="0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Flat frame: correct for pixel variation i.e. all pixels read out same value when exposed to same amount of light</a:t>
            </a:r>
          </a:p>
          <a:p>
            <a:pPr marL="1028700" lvl="2">
              <a:lnSpc>
                <a:spcPct val="150000"/>
              </a:lnSpc>
              <a:buClr>
                <a:schemeClr val="dk1"/>
              </a:buClr>
              <a:buSzPts val="1800"/>
            </a:pPr>
            <a:endParaRPr lang="en" sz="1800">
              <a:solidFill>
                <a:schemeClr val="dk1"/>
              </a:solidFill>
              <a:latin typeface="EB Garamond"/>
              <a:ea typeface="EB Garamond"/>
              <a:cs typeface="EB Garamo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46" title="IMG_8899.jpg"/>
          <p:cNvPicPr preferRelativeResize="0"/>
          <p:nvPr/>
        </p:nvPicPr>
        <p:blipFill rotWithShape="1">
          <a:blip r:embed="rId3">
            <a:alphaModFix/>
          </a:blip>
          <a:srcRect t="16805" b="24437"/>
          <a:stretch/>
        </p:blipFill>
        <p:spPr>
          <a:xfrm>
            <a:off x="4221150" y="889800"/>
            <a:ext cx="4530202" cy="35490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41;p45">
            <a:extLst>
              <a:ext uri="{FF2B5EF4-FFF2-40B4-BE49-F238E27FC236}">
                <a16:creationId xmlns:a16="http://schemas.microsoft.com/office/drawing/2014/main" id="{B1D1FE4B-78AC-3AA3-E0F4-5BC90470176F}"/>
              </a:ext>
            </a:extLst>
          </p:cNvPr>
          <p:cNvSpPr txBox="1"/>
          <p:nvPr/>
        </p:nvSpPr>
        <p:spPr>
          <a:xfrm>
            <a:off x="270151" y="889783"/>
            <a:ext cx="3642386" cy="244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42900">
              <a:lnSpc>
                <a:spcPct val="150000"/>
              </a:lnSpc>
              <a:buClr>
                <a:schemeClr val="dk1"/>
              </a:buClr>
              <a:buSzPts val="1800"/>
              <a:buFont typeface="EB Garamond"/>
              <a:buChar char="★"/>
            </a:pP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Flat field built in Jan 2026</a:t>
            </a:r>
          </a:p>
          <a:p>
            <a:pPr marL="457200" indent="-342900">
              <a:lnSpc>
                <a:spcPct val="150000"/>
              </a:lnSpc>
              <a:buClr>
                <a:schemeClr val="dk1"/>
              </a:buClr>
              <a:buSzPts val="1800"/>
              <a:buFont typeface="EB Garamond"/>
              <a:buChar char="★"/>
            </a:pPr>
            <a:r>
              <a:rPr lang="en" sz="1800" dirty="0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Aluminum sheet painted with a Barium Sulfite paint, allowing for </a:t>
            </a: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an</a:t>
            </a:r>
            <a:r>
              <a:rPr lang="en" sz="1800" dirty="0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 even reflectivity of the surface</a:t>
            </a:r>
          </a:p>
          <a:p>
            <a:pPr marL="457200" indent="-342900">
              <a:lnSpc>
                <a:spcPct val="150000"/>
              </a:lnSpc>
              <a:buClr>
                <a:schemeClr val="dk1"/>
              </a:buClr>
              <a:buSzPts val="1800"/>
              <a:buFont typeface="EB Garamond"/>
              <a:buChar char="★"/>
            </a:pP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</a:rPr>
              <a:t>Attached to wall of dome housing 16-inch telescope</a:t>
            </a:r>
          </a:p>
        </p:txBody>
      </p:sp>
      <p:sp>
        <p:nvSpPr>
          <p:cNvPr id="6" name="Google Shape;240;p45">
            <a:extLst>
              <a:ext uri="{FF2B5EF4-FFF2-40B4-BE49-F238E27FC236}">
                <a16:creationId xmlns:a16="http://schemas.microsoft.com/office/drawing/2014/main" id="{91B2C2DF-DEB3-0D09-D310-D4561B581884}"/>
              </a:ext>
            </a:extLst>
          </p:cNvPr>
          <p:cNvSpPr txBox="1"/>
          <p:nvPr/>
        </p:nvSpPr>
        <p:spPr>
          <a:xfrm>
            <a:off x="401500" y="314700"/>
            <a:ext cx="2625600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Data Calibration</a:t>
            </a:r>
            <a:endParaRPr sz="25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210b815ceb6506e01618af2d17eefaef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dfff1f5fea1391eb144090130f045bf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D010242A-A9FA-469F-AC02-38F54DD00D9C}"/>
</file>

<file path=customXml/itemProps2.xml><?xml version="1.0" encoding="utf-8"?>
<ds:datastoreItem xmlns:ds="http://schemas.openxmlformats.org/officeDocument/2006/customXml" ds:itemID="{ECD60F6E-07AB-4940-987D-1CFAA60B3572}"/>
</file>

<file path=customXml/itemProps3.xml><?xml version="1.0" encoding="utf-8"?>
<ds:datastoreItem xmlns:ds="http://schemas.openxmlformats.org/officeDocument/2006/customXml" ds:itemID="{C2553AB1-4FCA-4E30-B645-235A2A3D245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384</Words>
  <Application>Microsoft Office PowerPoint</Application>
  <PresentationFormat>On-screen Show (16:9)</PresentationFormat>
  <Paragraphs>59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Courier New</vt:lpstr>
      <vt:lpstr>Times New Roman</vt:lpstr>
      <vt:lpstr>Barlow</vt:lpstr>
      <vt:lpstr>EB Garamond</vt:lpstr>
      <vt:lpstr>EB Garamond SemiBold</vt:lpstr>
      <vt:lpstr>Calibri</vt:lpstr>
      <vt:lpstr>Arial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A. Coe</dc:creator>
  <cp:lastModifiedBy>Coe, Michelle A - (macoe)</cp:lastModifiedBy>
  <cp:revision>135</cp:revision>
  <dcterms:modified xsi:type="dcterms:W3CDTF">2026-04-08T23:20:20Z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